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20DE-6F61-40AA-8BEF-66B4590FCE35}" type="datetimeFigureOut">
              <a:rPr lang="de-DE" smtClean="0"/>
              <a:t>10.03.2023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F4D6-E2B2-4090-AB46-64097D8C4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03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D1BB3-EC60-E2C2-1E75-3DD57819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D7619A-4AE0-ABD8-C849-70C83A01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C2BDE0-514C-CAE7-3021-8919F965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DCA7-024A-457E-8819-D436D67B3D10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101A3-CAF5-3DC9-1D09-AB247CD3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772EDC-3819-5070-54A6-C3DA4208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69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15310-545B-C125-948E-89BA046A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CFACBA-4FFA-C55D-284F-EF0A3E1CE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6B244-D4C8-F143-DF71-02B069FF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DBEC-CF7F-40F8-8705-731C5B045498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A74B0D-D7D3-8AF5-819D-6C1F538B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8681C2-3A95-ABC4-74A6-8D0F75D1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BEE909-57EF-8CB7-EA32-592544A87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647F97-B0AD-E3CE-7C04-3AF1F85B4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5D3E09-F0DE-E2AC-B959-A25F4D12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4E87-0E83-4448-BC76-2F7F551A2B5F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003AB-622F-781E-9542-1589638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D8123C-E09F-8A9B-8385-986C90F9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3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D56F4-3C52-637A-83B3-0E6B0D60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7A31F-A2FA-F8A4-3DC7-E2F5B7C5B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7CBF90-D9E3-AAD1-0E69-CCE578D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AA99D-C57C-4EF1-077C-97C3F13A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B62CD1-B1CF-1ED6-3EFD-2698ECB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04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7E85-1B48-1006-E7D0-A7EF8342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1DDA95-CABF-61FA-2425-3C23D1E7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0EBF40-EC55-8081-3612-1A922700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F364-4BB0-4B44-B791-B7F49D4BF0AF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6725F-D8C9-24CC-9E2A-3E056F44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C0AE8D-9B69-8E08-294C-C9314E55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9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A3F0B-6A0C-44CF-0398-E21081BF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26257-AAB9-84EE-AE6A-2E8CF6E7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E969BD-E037-E660-D662-1B0B19E8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63832B-3FB6-E045-A246-CAF50357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F4F8E7-FBD6-3372-215B-0EAFA4F2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71084E-BF1B-3163-3644-D85F29B3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09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A663E-0E5F-9FC8-58AB-3C6210AA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652CA8-28B2-3966-1A66-3B4B3B3D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465A13-452F-1F1B-6BBF-E44C2A12C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83554F-6BB3-7AAE-68DA-DF1C4BF9D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FCFDDE-9D26-96D2-EB05-4E4AF4805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E84BCE-BE6A-51DB-33E5-18E5BBA1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5893-8BB5-4F55-9FCA-89276722BFDB}" type="datetime1">
              <a:rPr lang="de-DE" smtClean="0"/>
              <a:t>10.03.2023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D34897-0460-6011-D90C-AB9E633C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9F343C-1B6F-9247-DB98-06BCE0D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16CB8-7CF2-D39F-FB1B-3EDEE0D3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DA72C9-D8E8-92E5-4D28-64555D19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FF97-3939-4681-91A1-D5F645A53331}" type="datetime1">
              <a:rPr lang="de-DE" smtClean="0"/>
              <a:t>10.03.2023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C7CD47-882F-986D-DD37-96E93017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85C32-5D44-5570-225E-0F96EA3B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48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C68FA0-363D-322D-9B7B-2964039D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9C97-0771-4CD5-966A-AF6A3991B0C5}" type="datetime1">
              <a:rPr lang="de-DE" smtClean="0"/>
              <a:t>10.03.2023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50B285-4057-4EFD-49F1-C7E50283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D843C-0540-F297-D11E-8B3F2988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5B72C-F3B5-37B4-0C2F-396E7724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B8C07-AD9B-7598-136A-62D6859E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B6C258-C138-3B69-420C-34C4516A5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30EF15-92FE-96CF-65CB-04D529DD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AEC-4307-45A4-95C2-2D7FEDBB1D8E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39F38D-E8BD-E4E2-493D-D61E8DA5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3C9B35-50EE-F6CB-B8BB-BC2CC355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7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3822-FA99-1B4C-A5FF-A89E5201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3F59F1-4259-BF8E-611C-467E96C44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75A100-0DC5-A2AC-0A7E-F697439E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7A35F3-970D-3E14-5B2A-203361D0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6C3C-9FBB-44AA-AD43-82B9920C78BF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C42827-44D8-E234-DC29-586165B2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766430-FFAF-9D46-3D36-B3CB657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92EF66-8FCD-16EF-70E9-7F0C581A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EB96B0-4FF0-3C98-47AE-E4C849BC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F4C589-4327-6B4A-A96B-40391B40F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8D6B-04F0-4619-8FE2-2434675F40F5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2C57EB-DFB1-CF39-7294-607A82351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F801F6-93F1-5284-8F02-9646BA428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4CC8-3D22-4F37-BD42-8D7FFEF9BA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4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d.de/SharedDocs/broschueren/DE/luftfahrt/metar_taf.pdf?__blob=publicationFile&amp;v=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a.europa.eu/en/document-library/easy-access-rules/easy-access-rules-air-operations-regulation-eu-no-965201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strocontrol.at/jart/prj3/ac/data/uploads/pdfs/VFR%20Pilot%20Folder%202022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26AB0-BFAC-59C3-ACE4-54AC3A7E5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F1DC88-2BEC-E785-ED3B-CEBB87573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Präsentation betrieblicher Grundlagen des Vereinsflugbetriebs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852A69C-D28F-E3B7-D0E3-073DD3F4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9A27-6DDA-4241-A050-862885DFD112}" type="datetime1">
              <a:rPr lang="de-DE" smtClean="0"/>
              <a:t>10.03.2023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98EA2-C1E0-CF82-6FD7-CF29F4F3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2B398E-0357-E5D6-329A-4AD09582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91" y="1146062"/>
            <a:ext cx="6499276" cy="23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073C-F520-D661-6B82-450A6C86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To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carried</a:t>
            </a:r>
            <a:r>
              <a:rPr lang="de-AT" dirty="0"/>
              <a:t> on </a:t>
            </a:r>
            <a:r>
              <a:rPr lang="de-AT" dirty="0" err="1"/>
              <a:t>board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3BF673-4EA8-608F-A3EB-164A265D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87817-8553-2165-B0BC-DC471C2F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02329C-D9E3-1459-E1C1-027BE305A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6" y="1396289"/>
            <a:ext cx="6182588" cy="509658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185095A-A7EE-16F0-6EAA-550F2AC69F7F}"/>
              </a:ext>
            </a:extLst>
          </p:cNvPr>
          <p:cNvSpPr/>
          <p:nvPr/>
        </p:nvSpPr>
        <p:spPr>
          <a:xfrm>
            <a:off x="3307644" y="2054578"/>
            <a:ext cx="3872089" cy="1693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88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D33173-9F2C-4C94-67C9-BA578670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6" y="1512132"/>
            <a:ext cx="5430008" cy="323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37E70-50F4-58E8-22CA-E35860BF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Journey Log = ?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3F11F2-35E1-FC5F-B8E7-01410C0F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FF97-3939-4681-91A1-D5F645A53331}" type="datetime1">
              <a:rPr lang="de-DE" smtClean="0"/>
              <a:t>10.03.2023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CDB44F-BC20-F51D-B1C1-AB5C5DE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11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15FD98F-9B05-81B4-2CFE-326D296046E5}"/>
              </a:ext>
            </a:extLst>
          </p:cNvPr>
          <p:cNvSpPr/>
          <p:nvPr/>
        </p:nvSpPr>
        <p:spPr>
          <a:xfrm>
            <a:off x="3380996" y="4470400"/>
            <a:ext cx="2850471" cy="273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egende: mit gebogener Linie ohne Rahmen 10">
            <a:extLst>
              <a:ext uri="{FF2B5EF4-FFF2-40B4-BE49-F238E27FC236}">
                <a16:creationId xmlns:a16="http://schemas.microsoft.com/office/drawing/2014/main" id="{499A8F3E-63D7-6DC6-57E5-0C6DF2C57A6B}"/>
              </a:ext>
            </a:extLst>
          </p:cNvPr>
          <p:cNvSpPr/>
          <p:nvPr/>
        </p:nvSpPr>
        <p:spPr>
          <a:xfrm>
            <a:off x="7255920" y="3747911"/>
            <a:ext cx="1809057" cy="722489"/>
          </a:xfrm>
          <a:prstGeom prst="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600" b="1" dirty="0">
                <a:solidFill>
                  <a:schemeClr val="tx1"/>
                </a:solidFill>
              </a:rPr>
              <a:t>Wofür?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DA54D442-82FC-D1F0-03B2-E4F28AE4CC65}"/>
              </a:ext>
            </a:extLst>
          </p:cNvPr>
          <p:cNvSpPr/>
          <p:nvPr/>
        </p:nvSpPr>
        <p:spPr>
          <a:xfrm>
            <a:off x="8811004" y="2174913"/>
            <a:ext cx="2020711" cy="1325563"/>
          </a:xfrm>
          <a:prstGeom prst="wedgeRectCallout">
            <a:avLst>
              <a:gd name="adj1" fmla="val -58263"/>
              <a:gd name="adj2" fmla="val 82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i="1" dirty="0">
                <a:solidFill>
                  <a:schemeClr val="tx1"/>
                </a:solidFill>
              </a:rPr>
              <a:t>Wie können Schleppflüge im Bordbuch eingetragen werden?</a:t>
            </a:r>
            <a:endParaRPr lang="de-DE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9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786993-1003-48BC-105A-DCA57D64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Altimeter Setting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5BB77F-BD4B-077B-F9B3-E0E2112C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DE" dirty="0"/>
          </a:p>
          <a:p>
            <a:r>
              <a:rPr lang="de-DE" dirty="0"/>
              <a:t>Gibt es eine Instrumententoleranz? Wenn ja welche?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01D9B4-323E-BF88-2C55-75D6BDEF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FF97-3939-4681-91A1-D5F645A53331}" type="datetime1">
              <a:rPr lang="de-DE" smtClean="0"/>
              <a:t>10.03.2023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653B5E-7527-3F27-87B8-CF6807B3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78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8FB22E-CB58-996A-E2D5-44742F89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Fuel/Energy and Oil </a:t>
            </a:r>
            <a:r>
              <a:rPr lang="de-AT" dirty="0" err="1"/>
              <a:t>supply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0226253-6D59-8683-DF9F-C9D38096E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pPr algn="ctr"/>
            <a:r>
              <a:rPr lang="de-DE" dirty="0">
                <a:solidFill>
                  <a:srgbClr val="FF0000"/>
                </a:solidFill>
              </a:rPr>
              <a:t>Wie viel Treibstoff muss wann im Tank sein?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A1459C-1BB1-8560-4B72-75F2843D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441F24-7144-A150-6F3F-A203DA5F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29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0F0004C-61F2-C57F-3114-489B8280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Fuel/Energy and Oil </a:t>
            </a:r>
            <a:r>
              <a:rPr lang="de-AT" dirty="0" err="1"/>
              <a:t>supply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7CE09C0-0AC5-29D1-0142-BF3A0EA49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Trip Fuel</a:t>
            </a:r>
          </a:p>
          <a:p>
            <a:endParaRPr lang="de-DE" dirty="0"/>
          </a:p>
          <a:p>
            <a:r>
              <a:rPr lang="de-DE" dirty="0"/>
              <a:t>Final Reserve (wieviel?)</a:t>
            </a:r>
          </a:p>
          <a:p>
            <a:pPr lvl="1"/>
            <a:r>
              <a:rPr lang="de-DE" dirty="0"/>
              <a:t>A…</a:t>
            </a:r>
          </a:p>
          <a:p>
            <a:pPr lvl="1"/>
            <a:r>
              <a:rPr lang="de-DE" dirty="0"/>
              <a:t>B…</a:t>
            </a:r>
          </a:p>
          <a:p>
            <a:pPr lvl="1"/>
            <a:r>
              <a:rPr lang="de-DE" dirty="0"/>
              <a:t>C…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0D18E02-5966-2AF6-6EDE-BB38D1E085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Wer benötigt einen Alternate?</a:t>
            </a:r>
          </a:p>
          <a:p>
            <a:endParaRPr lang="de-DE" dirty="0"/>
          </a:p>
          <a:p>
            <a:r>
              <a:rPr lang="de-DE" dirty="0"/>
              <a:t>Was machen falls die Final Reserve angebraucht wird?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89B34B-0C15-C0BC-4461-6D6D561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F364-4BB0-4B44-B791-B7F49D4BF0AF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48CE4-2C17-D68A-DF8A-10DF31B2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24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49D97-9B6E-4B78-9B58-96BC1085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Meteorological</a:t>
            </a:r>
            <a:r>
              <a:rPr lang="de-AT" dirty="0"/>
              <a:t> </a:t>
            </a:r>
            <a:r>
              <a:rPr lang="de-AT" dirty="0" err="1"/>
              <a:t>Conditions</a:t>
            </a:r>
            <a:br>
              <a:rPr lang="de-AT" dirty="0"/>
            </a:br>
            <a:r>
              <a:rPr lang="de-AT" sz="2000" b="1" dirty="0">
                <a:solidFill>
                  <a:srgbClr val="FF0000"/>
                </a:solidFill>
              </a:rPr>
              <a:t>Wer kann final entscheiden ob geflogen wird oder nicht?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C665C8-D60C-6DC2-C967-AA15C980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01A7D0-CB05-2F53-D096-880A733D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15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7D09A49-CE1C-09FB-F20A-AE2795D6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9" y="1455769"/>
            <a:ext cx="6116882" cy="52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8B05FB-9297-90EE-CA3E-5E31B04D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Info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C5EEE3-FFD8-D206-CCA9-D8601CD8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hlinkClick r:id="rId2"/>
            </a:endParaRPr>
          </a:p>
          <a:p>
            <a:r>
              <a:rPr lang="de-DE" dirty="0">
                <a:hlinkClick r:id="rId2"/>
              </a:rPr>
              <a:t>METAR_Flyer_2022_Altarpfalz_final.indd (dwd.de)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6E0D8A-E9A3-B285-0437-CEF4570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FF97-3939-4681-91A1-D5F645A53331}" type="datetime1">
              <a:rPr lang="de-DE" smtClean="0"/>
              <a:t>10.03.2023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F0133C-0343-3A18-1AF4-CDC7278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55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59EB1-F2EC-E7F3-35AC-5E6F4FFA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Required</a:t>
            </a:r>
            <a:r>
              <a:rPr lang="de-AT" dirty="0"/>
              <a:t> Navigation Equipment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E7622AD-A420-6D46-D853-FB5C429BB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7" y="2714946"/>
            <a:ext cx="5925377" cy="171473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164C39-6C1D-5458-9ED1-2741C6E1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93A344-1BDC-43C0-2702-C01F84DE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17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CED836-02A0-1585-D409-F8122950012F}"/>
              </a:ext>
            </a:extLst>
          </p:cNvPr>
          <p:cNvSpPr/>
          <p:nvPr/>
        </p:nvSpPr>
        <p:spPr>
          <a:xfrm>
            <a:off x="1670756" y="3429000"/>
            <a:ext cx="2235200" cy="2737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37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70D3D-B9F9-61E4-2D23-203129BB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requirements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special</a:t>
            </a:r>
            <a:r>
              <a:rPr lang="de-AT" dirty="0"/>
              <a:t> OPS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91F9E1-1236-FE4D-D4BB-F7D3A882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DE" dirty="0"/>
          </a:p>
          <a:p>
            <a:r>
              <a:rPr lang="de-DE" dirty="0"/>
              <a:t>Trifft dies auf uns zu? Falls ja wobei?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596D1-8B99-D8F3-A21D-2FFBF9C7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B179CB-B3E0-70ED-2CA9-0CE3EF18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3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C773D-738A-1A44-9B49-5293A40B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NCO.SPEC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06A786-4F1E-6EE2-B718-6AFA32572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 err="1"/>
              <a:t>Ops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an operational </a:t>
            </a:r>
            <a:r>
              <a:rPr lang="de-DE" dirty="0" err="1"/>
              <a:t>checklist</a:t>
            </a:r>
            <a:r>
              <a:rPr lang="de-DE" dirty="0"/>
              <a:t> (</a:t>
            </a:r>
            <a:r>
              <a:rPr lang="de-DE" dirty="0">
                <a:solidFill>
                  <a:srgbClr val="FF0000"/>
                </a:solidFill>
              </a:rPr>
              <a:t>haben wir so etwas?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Checklist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after operational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21DD59-ADAF-5C99-9916-B86123070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Maintenance </a:t>
            </a:r>
            <a:r>
              <a:rPr lang="de-DE" dirty="0" err="1"/>
              <a:t>Checkflights</a:t>
            </a:r>
            <a:endParaRPr lang="de-DE" dirty="0"/>
          </a:p>
          <a:p>
            <a:pPr lvl="1"/>
            <a:r>
              <a:rPr lang="de-DE" dirty="0"/>
              <a:t>Level-A – </a:t>
            </a:r>
            <a:r>
              <a:rPr lang="de-DE" dirty="0">
                <a:solidFill>
                  <a:srgbClr val="FF0000"/>
                </a:solidFill>
              </a:rPr>
              <a:t>wer darf dies machen?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02A626-3EA8-12B9-928A-D0A9B6A6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D0EDE4-4094-4A4F-DE9F-1775650C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8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75E64-0898-7843-5903-5EFF1125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Wie unterscheiden sich folgende Flugbetriebe?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A841F97-F944-5D2A-E4EC-836F39D879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57" y="2686756"/>
            <a:ext cx="3997886" cy="2238816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441885F-84A6-1214-316F-EFB89A143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1" y="2689245"/>
            <a:ext cx="4557888" cy="3040111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829EF2-82D9-BD97-BBEE-B0EE253A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5A20DE-2C0A-73F2-B504-EF87BC74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6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CBCEC25-0174-358D-42A6-479851BF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/>
              <a:t>Recap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A3DA3AF-AA42-4876-1830-8D711E48A2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Was haben wir heute mitgenommen?</a:t>
            </a:r>
          </a:p>
          <a:p>
            <a:endParaRPr lang="de-DE" dirty="0"/>
          </a:p>
          <a:p>
            <a:r>
              <a:rPr lang="de-DE" dirty="0"/>
              <a:t>Wo finden wir was?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87A22E4-864C-0537-FCD2-CF6ECCA39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An wen könnt ihr euch bei Fragen wenden?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BD3CFE-11FD-733E-9105-161CE2D0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47E4CD-3BE6-853B-C7C6-D292AB6E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09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8C446-1920-3A64-DE7B-69CF4DA7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Was sind die nächsten Schritte im Vereinsflugbetrieb?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F516A-0CEE-0A56-307C-20989C07FE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Erweiterung des Mitgliederhandbuches um Kapitel NCO/Flugbetrieb</a:t>
            </a:r>
          </a:p>
          <a:p>
            <a:endParaRPr lang="de-DE" dirty="0"/>
          </a:p>
          <a:p>
            <a:r>
              <a:rPr lang="de-DE" dirty="0"/>
              <a:t>Erweiterung des Betriebshandbuches um Kapitel </a:t>
            </a:r>
            <a:r>
              <a:rPr lang="de-DE" dirty="0" err="1"/>
              <a:t>Safety</a:t>
            </a:r>
            <a:r>
              <a:rPr lang="de-DE" dirty="0"/>
              <a:t> und Compliance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48B4E9-71EC-E622-CB95-71B64A77EF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Einführung </a:t>
            </a:r>
            <a:r>
              <a:rPr lang="de-DE" dirty="0" err="1"/>
              <a:t>Safety</a:t>
            </a:r>
            <a:r>
              <a:rPr lang="de-DE" dirty="0"/>
              <a:t> Management System (</a:t>
            </a:r>
            <a:r>
              <a:rPr lang="de-DE" dirty="0">
                <a:solidFill>
                  <a:srgbClr val="FF0000"/>
                </a:solidFill>
              </a:rPr>
              <a:t>hierzu wird es einen eigenen Vortrag zur Vorstellung des Konzeptes geben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C187B8-04E5-AE09-63FE-0C8A8CF1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E9A6F-9DB2-C1BF-8257-8FEE3339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9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F6A84D3-AF5D-F955-538A-184A763F8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Vielen Dank für die Aufmerksamkeit!!</a:t>
            </a:r>
            <a:endParaRPr lang="de-DE" dirty="0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D3638708-8C26-B564-560F-6E6E05231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b="1" i="1" dirty="0">
                <a:solidFill>
                  <a:srgbClr val="FF0000"/>
                </a:solidFill>
              </a:rPr>
              <a:t>Jetzt Diskussion und Fragen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CFF41F-A0D5-7CA3-11B9-D7F0BF6C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8F802-B4BF-4C4A-B6DE-AA02E2BF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4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69C58-51EC-66F4-E04B-995CBCF6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F2F80-E5FA-736D-C0C2-F536EDD7FB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7200" dirty="0" err="1">
                <a:solidFill>
                  <a:srgbClr val="FF0000"/>
                </a:solidFill>
              </a:rPr>
              <a:t>Safety</a:t>
            </a:r>
            <a:endParaRPr lang="de-DE" sz="7200" dirty="0">
              <a:solidFill>
                <a:srgbClr val="FF0000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0A2FF4-C7E5-48BE-38D7-D0879334E0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7200" dirty="0">
                <a:solidFill>
                  <a:srgbClr val="FF0000"/>
                </a:solidFill>
              </a:rPr>
              <a:t>Compliance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BFFA57-955F-92B2-5193-9B79FAC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EA39A-E263-8CF3-85B2-39ABA963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72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87391-B8FB-2638-AEBA-D64EFF25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Ziel der heutigen Veranstaltung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43F80-9ACE-B0A0-2C78-734FDBCC1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Bewusstseinsbildung über Notwendigkeiten unseres Betriebs</a:t>
            </a:r>
          </a:p>
          <a:p>
            <a:endParaRPr lang="de-DE" dirty="0"/>
          </a:p>
          <a:p>
            <a:r>
              <a:rPr lang="de-DE" dirty="0"/>
              <a:t>Klärung der Verantwortlichkeiten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04ADE0-7802-05F6-3722-AF57DA3414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Wie findet man sich im Zweifel zurecht?</a:t>
            </a:r>
          </a:p>
          <a:p>
            <a:endParaRPr lang="de-DE" dirty="0"/>
          </a:p>
          <a:p>
            <a:r>
              <a:rPr lang="de-DE" dirty="0"/>
              <a:t>Zukünftige Schritte im Verein</a:t>
            </a:r>
          </a:p>
          <a:p>
            <a:endParaRPr lang="de-DE" dirty="0"/>
          </a:p>
          <a:p>
            <a:r>
              <a:rPr lang="de-DE" dirty="0"/>
              <a:t>Diskussion und Fragen zum Vereinsflugbetrieb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A5BAD2-7497-F911-EE6B-D915797C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A5C251-B3ED-825A-8B96-3FB7E4F8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75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DF797-7559-39B3-F8C2-6F4A5EF9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Rechtlicher Rahmen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5D2ED8-8D50-3194-1E7B-5BC9A7E0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pPr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E2252-4BD9-1E64-908E-87AE6844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0D82B5D-05AE-A006-7C59-B415EDBB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1286"/>
            <a:ext cx="7525800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93EFB-9670-598E-C964-C4168652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Annex VII Part - NCO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499C9-8201-60B5-296C-0F40F2F923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u="sng" dirty="0"/>
              <a:t>NCO – Non-commercial </a:t>
            </a:r>
            <a:r>
              <a:rPr lang="de-AT" u="sng" dirty="0" err="1"/>
              <a:t>operations</a:t>
            </a:r>
            <a:r>
              <a:rPr lang="de-AT" u="sng" dirty="0"/>
              <a:t> </a:t>
            </a:r>
            <a:r>
              <a:rPr lang="de-AT" u="sng" dirty="0" err="1"/>
              <a:t>with</a:t>
            </a:r>
            <a:r>
              <a:rPr lang="de-AT" u="sng" dirty="0"/>
              <a:t> </a:t>
            </a:r>
            <a:r>
              <a:rPr lang="de-AT" u="sng" dirty="0" err="1"/>
              <a:t>other</a:t>
            </a:r>
            <a:r>
              <a:rPr lang="de-AT" u="sng" dirty="0"/>
              <a:t> </a:t>
            </a:r>
            <a:r>
              <a:rPr lang="de-AT" u="sng" dirty="0" err="1"/>
              <a:t>than</a:t>
            </a:r>
            <a:r>
              <a:rPr lang="de-AT" u="sng" dirty="0"/>
              <a:t> </a:t>
            </a:r>
            <a:r>
              <a:rPr lang="de-AT" dirty="0" err="1">
                <a:solidFill>
                  <a:srgbClr val="FF0000"/>
                </a:solidFill>
              </a:rPr>
              <a:t>complex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motor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powered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aircraft</a:t>
            </a:r>
            <a:endParaRPr lang="de-A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555555"/>
                </a:solidFill>
                <a:effectLst/>
              </a:rPr>
              <a:t>with a maximum certificated take-off mass exceeding 5700 kg,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555555"/>
                </a:solidFill>
                <a:effectLst/>
              </a:rPr>
              <a:t>certificated for a maximum passenger seating configuration of more than nineteen,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555555"/>
                </a:solidFill>
                <a:effectLst/>
              </a:rPr>
              <a:t>certificated for operation with a minimum crew of at least two pilots,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555555"/>
                </a:solidFill>
                <a:effectLst/>
              </a:rPr>
              <a:t>equipped with (a) turbojet engine(s) or more than one turboprop engine, or</a:t>
            </a:r>
          </a:p>
          <a:p>
            <a:endParaRPr lang="de-AT" dirty="0">
              <a:solidFill>
                <a:srgbClr val="FF0000"/>
              </a:solidFill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2F4C31-AA33-EA1F-8573-E74755134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Easy Access Rules for Air Operations (Regulation (EU) No 965/2012) - Revision 19, November 2022 — Available in pdf, online &amp; XML format: All files were replaced on 20 December 2022. The corrections are described in the ‘Rule amendment status’. | EASA (europa.eu)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436BBA-8023-217D-53D4-A14D39F1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4E94F-C7BC-10EC-4C1F-DDEA5631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31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AEAF3-FD60-EA87-A923-84A32E41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Pilot in Command (</a:t>
            </a:r>
            <a:r>
              <a:rPr lang="de-AT" dirty="0" err="1"/>
              <a:t>Responsibility</a:t>
            </a:r>
            <a:r>
              <a:rPr lang="de-AT" dirty="0"/>
              <a:t> - </a:t>
            </a:r>
            <a:r>
              <a:rPr lang="de-AT" dirty="0" err="1"/>
              <a:t>Bulletpoints</a:t>
            </a:r>
            <a:r>
              <a:rPr lang="de-AT" dirty="0"/>
              <a:t>)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B7AEC2-CDAE-871C-105B-B28DF49262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aircraft</a:t>
            </a:r>
            <a:r>
              <a:rPr lang="de-DE" dirty="0"/>
              <a:t> and </a:t>
            </a:r>
            <a:r>
              <a:rPr lang="de-DE" dirty="0" err="1"/>
              <a:t>occupants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Ops</a:t>
            </a:r>
            <a:r>
              <a:rPr lang="de-DE" dirty="0"/>
              <a:t> </a:t>
            </a:r>
            <a:r>
              <a:rPr lang="de-DE" dirty="0" err="1"/>
              <a:t>Procedures</a:t>
            </a:r>
            <a:r>
              <a:rPr lang="de-DE" dirty="0"/>
              <a:t> and </a:t>
            </a:r>
            <a:r>
              <a:rPr lang="de-DE" dirty="0" err="1"/>
              <a:t>checklists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followed</a:t>
            </a:r>
            <a:r>
              <a:rPr lang="de-DE" dirty="0"/>
              <a:t> (</a:t>
            </a:r>
            <a:r>
              <a:rPr lang="de-DE" dirty="0" err="1"/>
              <a:t>manufacturer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6C74E3-E63C-9D5D-AF3B-2132852AF0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DE" dirty="0"/>
              <a:t>Aircraft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airworthy</a:t>
            </a:r>
            <a:r>
              <a:rPr lang="de-DE" dirty="0"/>
              <a:t>, registered and </a:t>
            </a:r>
            <a:r>
              <a:rPr lang="de-DE" dirty="0" err="1"/>
              <a:t>sufficiently</a:t>
            </a:r>
            <a:r>
              <a:rPr lang="de-DE" dirty="0"/>
              <a:t> </a:t>
            </a:r>
            <a:r>
              <a:rPr lang="de-DE" dirty="0" err="1"/>
              <a:t>equipped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Mass</a:t>
            </a:r>
            <a:r>
              <a:rPr lang="de-DE" dirty="0"/>
              <a:t> and Balance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limits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37755-64DB-F372-991C-39BD1191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8702-C554-4D90-B55D-00B77C5F887B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646EC5-A1D9-61B8-2B0F-3042942F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B8D27-B93D-0233-FB48-37D43BDC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Portable Electronic Devices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13571-A6D9-032F-95C2-CEC1DD351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/>
              <a:t>Must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stowed</a:t>
            </a:r>
            <a:r>
              <a:rPr lang="de-AT" dirty="0"/>
              <a:t> </a:t>
            </a:r>
            <a:r>
              <a:rPr lang="de-AT" dirty="0" err="1"/>
              <a:t>securely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loose</a:t>
            </a:r>
            <a:r>
              <a:rPr lang="de-AT" dirty="0"/>
              <a:t> </a:t>
            </a:r>
            <a:r>
              <a:rPr lang="de-AT" dirty="0" err="1"/>
              <a:t>hanging</a:t>
            </a:r>
            <a:r>
              <a:rPr lang="de-AT" dirty="0"/>
              <a:t> </a:t>
            </a:r>
            <a:r>
              <a:rPr lang="de-AT" dirty="0" err="1"/>
              <a:t>cables</a:t>
            </a:r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897A2A-1E95-21F9-0F16-1A06C67F5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7E03B8-AF62-F17F-9E08-A6C39E1B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EB140-FF98-ACCF-34BD-2ADE87AF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5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52FC35A-92D0-8C1A-50A5-CB2AD9C39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rgbClr val="FF0000"/>
                </a:solidFill>
              </a:rPr>
              <a:t>Welche Dokumente, Informationen und Handbücher müssen mitgeführt werden?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3D3E53B-23BA-F438-05F7-A015EB52A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>
              <a:hlinkClick r:id="rId2"/>
            </a:endParaRPr>
          </a:p>
          <a:p>
            <a:r>
              <a:rPr lang="nb-NO" dirty="0">
                <a:hlinkClick r:id="rId2"/>
              </a:rPr>
              <a:t>VFR Pilot Folder 2022_A5_SA_V4.indd (austrocontrol.at)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3EC684-30E0-72ED-6CCB-DCE436E6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FC68-A885-4FF9-A334-A8C7B98C3763}" type="datetime1">
              <a:rPr lang="de-DE" smtClean="0"/>
              <a:t>10.03.2023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73C98C-E5EB-972E-928D-551B6675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4CC8-3D22-4F37-BD42-8D7FFEF9BA4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69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PresentationFormat>Breitbild</PresentationFormat>
  <Paragraphs>155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PowerPoint-Präsentation</vt:lpstr>
      <vt:lpstr>Wie unterscheiden sich folgende Flugbetriebe?</vt:lpstr>
      <vt:lpstr>PowerPoint-Präsentation</vt:lpstr>
      <vt:lpstr>Ziel der heutigen Veranstaltung</vt:lpstr>
      <vt:lpstr>Rechtlicher Rahmen</vt:lpstr>
      <vt:lpstr>Annex VII Part - NCO</vt:lpstr>
      <vt:lpstr>Pilot in Command (Responsibility - Bulletpoints)</vt:lpstr>
      <vt:lpstr>Portable Electronic Devices</vt:lpstr>
      <vt:lpstr>Welche Dokumente, Informationen und Handbücher müssen mitgeführt werden?</vt:lpstr>
      <vt:lpstr>To be carried on board</vt:lpstr>
      <vt:lpstr>Journey Log = ?</vt:lpstr>
      <vt:lpstr>Altimeter Setting</vt:lpstr>
      <vt:lpstr>Fuel/Energy and Oil supply</vt:lpstr>
      <vt:lpstr>Fuel/Energy and Oil supply</vt:lpstr>
      <vt:lpstr>Meteorological Conditions Wer kann final entscheiden ob geflogen wird oder nicht?</vt:lpstr>
      <vt:lpstr>Info</vt:lpstr>
      <vt:lpstr>Required Navigation Equipment</vt:lpstr>
      <vt:lpstr>Specific requirements for special OPS</vt:lpstr>
      <vt:lpstr>NCO.SPEC</vt:lpstr>
      <vt:lpstr>Recap</vt:lpstr>
      <vt:lpstr>Was sind die nächsten Schritte im Vereinsflugbetrieb?</vt:lpstr>
      <vt:lpstr>Vielen Dank für die Aufmerksamkeit!!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Zarski Alexander</dc:creator>
  <cp:lastModifiedBy>Zarski Alexander</cp:lastModifiedBy>
  <cp:revision>1</cp:revision>
  <dcterms:created xsi:type="dcterms:W3CDTF">2023-03-10T17:39:03Z</dcterms:created>
  <dcterms:modified xsi:type="dcterms:W3CDTF">2023-03-10T19:52:04Z</dcterms:modified>
</cp:coreProperties>
</file>